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58" r:id="rId6"/>
    <p:sldId id="259" r:id="rId7"/>
    <p:sldId id="257" r:id="rId8"/>
    <p:sldId id="260" r:id="rId9"/>
    <p:sldId id="261" r:id="rId10"/>
    <p:sldId id="262" r:id="rId11"/>
    <p:sldId id="265" r:id="rId12"/>
    <p:sldId id="266" r:id="rId13"/>
    <p:sldId id="267" r:id="rId14"/>
    <p:sldId id="263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3E"/>
    <a:srgbClr val="EB49D4"/>
    <a:srgbClr val="FB3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5905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18231"/>
            <a:ext cx="2540563" cy="2531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1211" y="2708920"/>
            <a:ext cx="3212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Спасатели</a:t>
            </a:r>
            <a:endParaRPr lang="ru-RU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53" y="3284984"/>
            <a:ext cx="52012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пешат на помощь </a:t>
            </a:r>
            <a:endParaRPr lang="ru-RU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608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МДОУ </a:t>
            </a:r>
            <a:r>
              <a:rPr lang="ru-RU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«Детский сад </a:t>
            </a:r>
            <a:r>
              <a:rPr lang="ru-RU" b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п.Заря</a:t>
            </a:r>
            <a:r>
              <a:rPr lang="ru-RU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b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577" y="2145080"/>
            <a:ext cx="75488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Развивающая образовательная ситуация</a:t>
            </a:r>
            <a:endParaRPr lang="ru-RU" sz="28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8450" y="4188566"/>
            <a:ext cx="4907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тарший дошкольный возраст</a:t>
            </a:r>
            <a:endParaRPr lang="ru-RU" sz="20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177080"/>
          <a:ext cx="7056784" cy="649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2183000">
                <a:tc>
                  <a:txBody>
                    <a:bodyPr/>
                    <a:lstStyle/>
                    <a:p>
                      <a:pPr algn="ctr"/>
                      <a:r>
                        <a:rPr lang="ru-RU" sz="13800" b="1" dirty="0" smtClean="0">
                          <a:solidFill>
                            <a:srgbClr val="F6F6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ru-RU" sz="13800" b="1" dirty="0">
                        <a:solidFill>
                          <a:srgbClr val="F6F6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B49D4"/>
                    </a:solidFill>
                  </a:tcPr>
                </a:tc>
              </a:tr>
              <a:tr h="21488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1488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user\Downloads\ру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74" y="4635499"/>
            <a:ext cx="2376264" cy="19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лиц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170497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энциклопед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2984103" cy="20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ком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1969940" cy="18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глаз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2413585" cy="18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33600" y="1953923"/>
          <a:ext cx="6095999" cy="1121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895"/>
                <a:gridCol w="1219276"/>
                <a:gridCol w="1219276"/>
                <a:gridCol w="1219276"/>
                <a:gridCol w="1219276"/>
              </a:tblGrid>
              <a:tr h="1121353"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51" marR="41151" marT="0" marB="0"/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51" marR="41151" marT="0" marB="0"/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51" marR="41151" marT="0" marB="0"/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51" marR="41151" marT="0" marB="0"/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51" marR="41151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33600" y="1987811"/>
          <a:ext cx="6096000" cy="1053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592"/>
                <a:gridCol w="1219352"/>
                <a:gridCol w="1219352"/>
                <a:gridCol w="1219352"/>
                <a:gridCol w="1219352"/>
              </a:tblGrid>
              <a:tr h="1053578"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63" marR="41063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1" y="1963738"/>
          <a:ext cx="8928995" cy="2028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355"/>
                <a:gridCol w="1785910"/>
                <a:gridCol w="1785910"/>
                <a:gridCol w="1785910"/>
                <a:gridCol w="1785910"/>
              </a:tblGrid>
              <a:tr h="2028826"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06" marR="4080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06" marR="4080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06" marR="4080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06" marR="4080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8945" algn="l"/>
                        </a:tabLs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06" marR="40806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58" name="Рисунок 50" descr="Описание: C:\Users\user\Downloads\кучка торф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11612" r="4478" b="9654"/>
          <a:stretch>
            <a:fillRect/>
          </a:stretch>
        </p:blipFill>
        <p:spPr bwMode="auto">
          <a:xfrm>
            <a:off x="3635896" y="2295094"/>
            <a:ext cx="18288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51" descr="Описание: C:\Users\user\Downloads\глаз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63738"/>
            <a:ext cx="1431925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69" descr="Описание: C:\Users\user\Downloads\пип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11032" b="17940"/>
          <a:stretch>
            <a:fillRect/>
          </a:stretch>
        </p:blipFill>
        <p:spPr bwMode="auto">
          <a:xfrm>
            <a:off x="179512" y="1963738"/>
            <a:ext cx="12668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Капля 11"/>
          <p:cNvSpPr/>
          <p:nvPr/>
        </p:nvSpPr>
        <p:spPr>
          <a:xfrm rot="16200000">
            <a:off x="1178522" y="3243263"/>
            <a:ext cx="323850" cy="3175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329526" y="3393787"/>
            <a:ext cx="631825" cy="2095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5719489" y="3377767"/>
            <a:ext cx="638175" cy="1968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15" name="Блок-схема: ручное управление 14"/>
          <p:cNvSpPr/>
          <p:nvPr/>
        </p:nvSpPr>
        <p:spPr>
          <a:xfrm>
            <a:off x="2063779" y="2605881"/>
            <a:ext cx="1300163" cy="1001713"/>
          </a:xfrm>
          <a:prstGeom prst="flowChartManualOperation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133600" y="1963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894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171575" y="2420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894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133600" y="2878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894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2133600" y="333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894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0915" y="2060848"/>
          <a:ext cx="9036495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99"/>
                <a:gridCol w="1807299"/>
                <a:gridCol w="1807299"/>
                <a:gridCol w="1807299"/>
                <a:gridCol w="1807299"/>
              </a:tblGrid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Рамка 2"/>
          <p:cNvSpPr/>
          <p:nvPr/>
        </p:nvSpPr>
        <p:spPr>
          <a:xfrm>
            <a:off x="3751263" y="2348880"/>
            <a:ext cx="1641475" cy="1527810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4" name="Капля 3"/>
          <p:cNvSpPr/>
          <p:nvPr/>
        </p:nvSpPr>
        <p:spPr>
          <a:xfrm rot="18704066">
            <a:off x="4236094" y="2895249"/>
            <a:ext cx="641555" cy="61284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940152" y="2860757"/>
            <a:ext cx="1152128" cy="50405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2063779" y="2605880"/>
            <a:ext cx="1428101" cy="1183159"/>
          </a:xfrm>
          <a:prstGeom prst="flowChartManualOperation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pic>
        <p:nvPicPr>
          <p:cNvPr id="8" name="Рисунок 69" descr="Описание: C:\Users\user\Downloads\пипе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11032" b="17940"/>
          <a:stretch>
            <a:fillRect/>
          </a:stretch>
        </p:blipFill>
        <p:spPr bwMode="auto">
          <a:xfrm>
            <a:off x="179511" y="2101264"/>
            <a:ext cx="12668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Капля 8"/>
          <p:cNvSpPr/>
          <p:nvPr/>
        </p:nvSpPr>
        <p:spPr>
          <a:xfrm rot="18704066">
            <a:off x="1007652" y="3504406"/>
            <a:ext cx="379928" cy="35918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29" y="1772816"/>
          <a:ext cx="914400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376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B49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B49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B49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B49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B49D4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69" descr="Описание: C:\Users\user\Downloads\пипе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11032" b="17940"/>
          <a:stretch>
            <a:fillRect/>
          </a:stretch>
        </p:blipFill>
        <p:spPr bwMode="auto">
          <a:xfrm>
            <a:off x="119807" y="1849763"/>
            <a:ext cx="12668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апля 3"/>
          <p:cNvSpPr/>
          <p:nvPr/>
        </p:nvSpPr>
        <p:spPr>
          <a:xfrm rot="18704066">
            <a:off x="952506" y="3285616"/>
            <a:ext cx="379928" cy="35918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2050994" y="2297910"/>
            <a:ext cx="1428101" cy="1183159"/>
          </a:xfrm>
          <a:prstGeom prst="flowChartManualOperation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pic>
        <p:nvPicPr>
          <p:cNvPr id="6" name="Рисунок 5" descr="C:\Users\user\Downloads\ткань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90" y="2971800"/>
            <a:ext cx="121983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Выгнутая вверх стрелка 7"/>
          <p:cNvSpPr/>
          <p:nvPr/>
        </p:nvSpPr>
        <p:spPr>
          <a:xfrm rot="19562537">
            <a:off x="3791947" y="2292403"/>
            <a:ext cx="758825" cy="31496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9" name="Капля 8"/>
          <p:cNvSpPr/>
          <p:nvPr/>
        </p:nvSpPr>
        <p:spPr>
          <a:xfrm rot="17813525">
            <a:off x="4674836" y="2154146"/>
            <a:ext cx="627380" cy="62738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>
              <a:solidFill>
                <a:sysClr val="windowText" lastClr="000000"/>
              </a:solidFill>
            </a:endParaRPr>
          </a:p>
        </p:txBody>
      </p:sp>
      <p:pic>
        <p:nvPicPr>
          <p:cNvPr id="10" name="Рисунок 9" descr="C:\Users\user\Downloads\ткань и руки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12" y="2302431"/>
            <a:ext cx="1790700" cy="117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ЮЛЯ\Desktop\фабр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41" y="296652"/>
            <a:ext cx="8304923" cy="622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Жан Мишель Жар - Плач Китов Ethnicolor - Самая Страшная Музыка Столетия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3664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11" y="1556792"/>
          <a:ext cx="91410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272"/>
                <a:gridCol w="2285272"/>
                <a:gridCol w="2285272"/>
                <a:gridCol w="2285272"/>
              </a:tblGrid>
              <a:tr h="2808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C:\Users\user\Downloads\колес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088232" cy="199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ownloads\ткань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8" b="5856"/>
          <a:stretch>
            <a:fillRect/>
          </a:stretch>
        </p:blipFill>
        <p:spPr bwMode="auto">
          <a:xfrm>
            <a:off x="2411760" y="1987294"/>
            <a:ext cx="2088232" cy="192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ухо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1857499" cy="221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носик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97384"/>
            <a:ext cx="2088232" cy="210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75" y="387319"/>
            <a:ext cx="5976664" cy="5954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98" y="2564904"/>
            <a:ext cx="7886133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48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познавательной активности и интеллектуальной инициативы у детей в разных видах деятельности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Расширять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представления детей о профессии спасателя, службах спасения, спасательных экспедициях, экологических катастрофах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закреплять правила безопасного поведения в окружающей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природе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умение общаться в процессе решения познавательных задач: выдвигать идеи, включаться в обсуждение,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приводить собственные доказательства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развивать интеллектуально - творческие проявления детей: находчивость, смекалку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стремление к поиску нестандартных  решений   задач;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умение осуществлять самоанализ и самооценку своей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воспитывать желание оказывать посильную помощь окружающим.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159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Форма организации: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подгрупповая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рительный ряд: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изображением предметов быта, компьютера, ягод, фруктов, пещеры;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волшебный цветок «Почемучка», слайды: «Необитаемый остров», «Экологическая катастрофа в Чёрном море», «Смог над городом», модель «Банк идей», модель «Лента выживания», схемы проведения опытов, схема составления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круги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знаки-символы для самостоятельного поиска информации, схемы незавершённых продуктов, «волшебная дорожка», «волшебный поясок».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итературный ряд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стихотворение А.Е.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Ольшевского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"Спасатели"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узыкальный ряд:</a:t>
            </a:r>
          </a:p>
          <a:p>
            <a:pPr lvl="0"/>
            <a:r>
              <a:rPr lang="ru-RU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музыкальная композиция "В свете Сатурна" (группа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Спейс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")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ультимедийное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ноутбук, экран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аздаточный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ёмкости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воды, пипетки, масло, торф, кусочек ткани, ограждение из пластиковых трубочек, математический планшет, блоки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палочки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Кайе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92" y="0"/>
            <a:ext cx="902210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интересуются профессией спасателя, задают вопросы, делают выводы и умозаключения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*проявляют инициативу и самостоятельность в разных видах деятельности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*активно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взаимодействуют со взрослыми и сверстниками, способны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договариваться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учитывать интересы других, оказывать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сверстникам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*способны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осуществлять выбор материала, средств, способов решения, участников совместной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*используют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речь-доказательство, речь-рассуждение, речь-планирование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*владеют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элементарным самоконтролем</a:t>
            </a:r>
          </a:p>
          <a:p>
            <a:r>
              <a:rPr lang="ru-RU" sz="2000" dirty="0"/>
              <a:t>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компьютер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804143" cy="664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Жан Мишель Жар - Плач Китов Ethnicolor - Самая Страшная Музыка Столетия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476672"/>
          <a:ext cx="8856984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29163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163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user\Downloads\спасате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8575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ЛЯ\Desktop\разное\поли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2808312" cy="1944216"/>
          </a:xfrm>
          <a:prstGeom prst="rect">
            <a:avLst/>
          </a:prstGeom>
          <a:noFill/>
        </p:spPr>
      </p:pic>
      <p:pic>
        <p:nvPicPr>
          <p:cNvPr id="2051" name="Picture 3" descr="C:\Users\ЮЛЯ\Desktop\разное\телефон.jpg"/>
          <p:cNvPicPr>
            <a:picLocks noChangeAspect="1" noChangeArrowheads="1"/>
          </p:cNvPicPr>
          <p:nvPr/>
        </p:nvPicPr>
        <p:blipFill>
          <a:blip r:embed="rId4" cstate="print"/>
          <a:srcRect r="4043"/>
          <a:stretch>
            <a:fillRect/>
          </a:stretch>
        </p:blipFill>
        <p:spPr bwMode="auto">
          <a:xfrm>
            <a:off x="251520" y="764704"/>
            <a:ext cx="2880320" cy="2160240"/>
          </a:xfrm>
          <a:prstGeom prst="rect">
            <a:avLst/>
          </a:prstGeom>
          <a:noFill/>
        </p:spPr>
      </p:pic>
      <p:pic>
        <p:nvPicPr>
          <p:cNvPr id="1028" name="Picture 4" descr="C:\Users\user\Downloads\номер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r="15789" b="41188"/>
          <a:stretch>
            <a:fillRect/>
          </a:stretch>
        </p:blipFill>
        <p:spPr bwMode="auto">
          <a:xfrm>
            <a:off x="755576" y="1772816"/>
            <a:ext cx="1800201" cy="1133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Я\Desktop\разное\наводн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89040"/>
            <a:ext cx="2808312" cy="2088232"/>
          </a:xfrm>
          <a:prstGeom prst="rect">
            <a:avLst/>
          </a:prstGeom>
          <a:noFill/>
        </p:spPr>
      </p:pic>
      <p:pic>
        <p:nvPicPr>
          <p:cNvPr id="2053" name="Picture 5" descr="C:\Users\ЮЛЯ\Desktop\разное\эмбле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836712"/>
            <a:ext cx="2789601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ЮЛЯ\Desktop\скора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861048"/>
            <a:ext cx="277086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2431708">
            <a:off x="934922" y="1966120"/>
            <a:ext cx="2677175" cy="2604435"/>
          </a:xfrm>
          <a:prstGeom prst="teardrop">
            <a:avLst/>
          </a:prstGeom>
          <a:solidFill>
            <a:srgbClr val="EB49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9839593">
            <a:off x="2757339" y="4020483"/>
            <a:ext cx="2515825" cy="2633459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5636558">
            <a:off x="5119539" y="3040816"/>
            <a:ext cx="2656415" cy="26505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6726235">
            <a:off x="2503058" y="-70314"/>
            <a:ext cx="2389477" cy="2497273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апля 6"/>
          <p:cNvSpPr/>
          <p:nvPr/>
        </p:nvSpPr>
        <p:spPr>
          <a:xfrm rot="11187116">
            <a:off x="4929325" y="494454"/>
            <a:ext cx="2633638" cy="2502454"/>
          </a:xfrm>
          <a:prstGeom prst="teardrop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85512" y="2560890"/>
            <a:ext cx="10801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20097452">
            <a:off x="3163035" y="416905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5639750">
            <a:off x="2003059" y="2160342"/>
            <a:ext cx="9701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1048603">
            <a:off x="3697797" y="3748759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7927118">
            <a:off x="5761075" y="3168719"/>
            <a:ext cx="9701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744247">
            <a:off x="5540882" y="744241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остр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64150" cy="5477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Жан Мишель Жар - Плач Китов Ethnicolor - Самая Страшная Музыка Столетия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4062" y="609828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нефтяное пятн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7" y="476672"/>
            <a:ext cx="8960996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Жан Мишель Жар - Плач Китов Ethnicolor - Самая Страшная Музыка Столетия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7251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360</Words>
  <Application>Microsoft Office PowerPoint</Application>
  <PresentationFormat>Экран (4:3)</PresentationFormat>
  <Paragraphs>56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32</cp:revision>
  <dcterms:created xsi:type="dcterms:W3CDTF">2014-08-18T06:39:00Z</dcterms:created>
  <dcterms:modified xsi:type="dcterms:W3CDTF">2023-10-16T09:28:57Z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1049-10.1.0.5656</vt:lpwstr>
  </property>
</Properties>
</file>