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5" r:id="rId4"/>
    <p:sldId id="327" r:id="rId5"/>
    <p:sldId id="328" r:id="rId6"/>
    <p:sldId id="329" r:id="rId7"/>
    <p:sldId id="330" r:id="rId8"/>
    <p:sldId id="270" r:id="rId9"/>
    <p:sldId id="271" r:id="rId10"/>
    <p:sldId id="27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34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835" y="1447800"/>
            <a:ext cx="8232775" cy="51955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Исследовательский проект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«Голубое ожерелье Урала»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разработчик:</a:t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соколова Я.В.</a:t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/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/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/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/>
            </a:r>
            <a:br>
              <a:rPr lang="ru-RU" sz="1800" dirty="0">
                <a:solidFill>
                  <a:srgbClr val="7030A0"/>
                </a:solidFill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57200" y="180340"/>
            <a:ext cx="7772400" cy="153479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sym typeface="+mn-ea"/>
              </a:rPr>
              <a:t>муниципальное </a:t>
            </a:r>
            <a:r>
              <a:rPr lang="ru-RU" dirty="0">
                <a:solidFill>
                  <a:srgbClr val="7030A0"/>
                </a:solidFill>
                <a:sym typeface="+mn-ea"/>
              </a:rPr>
              <a:t>дошкольное образовательное учреждение </a:t>
            </a:r>
            <a:br>
              <a:rPr lang="ru-RU" dirty="0">
                <a:solidFill>
                  <a:srgbClr val="7030A0"/>
                </a:solidFill>
                <a:sym typeface="+mn-ea"/>
              </a:rPr>
            </a:br>
            <a:r>
              <a:rPr lang="ru-RU" dirty="0">
                <a:solidFill>
                  <a:srgbClr val="7030A0"/>
                </a:solidFill>
                <a:sym typeface="+mn-ea"/>
              </a:rPr>
              <a:t>«Детский сад п. Заря»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altLang="en-US" dirty="0"/>
          </a:p>
        </p:txBody>
      </p:sp>
      <p:pic>
        <p:nvPicPr>
          <p:cNvPr id="23" name="Рисунок 23" descr="C:\Users\ЮЛЯ\Desktop\экоколобок водные артерии\макет реки\IMG_3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895" y="2708910"/>
            <a:ext cx="5318125" cy="384175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создание макета «Красавица нейва»</a:t>
            </a:r>
          </a:p>
        </p:txBody>
      </p:sp>
      <p:pic>
        <p:nvPicPr>
          <p:cNvPr id="23" name="Рисунок 23" descr="C:\Users\ЮЛЯ\Desktop\экоколобок водные артерии\макет реки\IMG_3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1705" y="1752600"/>
            <a:ext cx="6616065" cy="477901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книжка- малышка «Капелька»</a:t>
            </a:r>
          </a:p>
        </p:txBody>
      </p:sp>
      <p:pic>
        <p:nvPicPr>
          <p:cNvPr id="26" name="Рисунок 36" descr="C:\Users\ЮЛЯ\Desktop\экоколобок водные артерии\книжка-малышка\IMG_3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1825" y="1553845"/>
            <a:ext cx="7298055" cy="502158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70" y="387985"/>
            <a:ext cx="7951470" cy="160528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мини-плакаты 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«Правила поведения на водоеме»</a:t>
            </a:r>
          </a:p>
        </p:txBody>
      </p:sp>
      <p:pic>
        <p:nvPicPr>
          <p:cNvPr id="41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160" y="2249805"/>
            <a:ext cx="6795770" cy="4064635"/>
          </a:xfrm>
          <a:prstGeom prst="round2Diag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70" y="406400"/>
            <a:ext cx="7951470" cy="1425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пазлы 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«река нейва в разные 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времена года»</a:t>
            </a:r>
          </a:p>
        </p:txBody>
      </p:sp>
      <p:pic>
        <p:nvPicPr>
          <p:cNvPr id="125" name="Рисунок 125" descr="C:\Users\ЮЛЯ\Desktop\экоколобок водные артерии\паззлы\IMG_3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20000">
            <a:off x="1478915" y="2075815"/>
            <a:ext cx="6611620" cy="402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70" y="190500"/>
            <a:ext cx="7951470" cy="123380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составление коллажа 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«как люди речку обидели»</a:t>
            </a:r>
          </a:p>
        </p:txBody>
      </p:sp>
      <p:pic>
        <p:nvPicPr>
          <p:cNvPr id="37" name="Рисунок 42" descr="C:\Users\ЮЛЯ\Desktop\экоколобок водные артерии\коллаж\IMG_3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1270" y="1773555"/>
            <a:ext cx="6345555" cy="474345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70" y="190500"/>
            <a:ext cx="7951470" cy="123380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песочная миниатюра 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«Нейва и таватуй»</a:t>
            </a:r>
          </a:p>
        </p:txBody>
      </p:sp>
      <p:pic>
        <p:nvPicPr>
          <p:cNvPr id="55" name="Рисунок 55" descr="C:\Users\ЮЛЯ\Desktop\экоколобок водные артерии\песочная миниатюра\IMG_3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3070" y="1916430"/>
            <a:ext cx="6854825" cy="466598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70" y="191135"/>
            <a:ext cx="7951470" cy="161099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фотоколлаж 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«реки и озера в жизни человека»</a:t>
            </a:r>
          </a:p>
        </p:txBody>
      </p:sp>
      <p:pic>
        <p:nvPicPr>
          <p:cNvPr id="44" name="Рисунок 44" descr="C:\Users\ЮЛЯ\Desktop\экоколобок водные артерии\фотоколлаж\IMG_3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7815" y="1915160"/>
            <a:ext cx="6205220" cy="4654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035"/>
            <a:ext cx="791591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турфирма 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«Голубое ожерелье Урала»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72465" y="1574800"/>
            <a:ext cx="7533005" cy="192278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>
              <a:buFont typeface="Wingdings" charset="0"/>
              <a:buChar char="q"/>
            </a:pPr>
            <a:r>
              <a:rPr lang="ru-RU" altLang="en-US" sz="2800">
                <a:solidFill>
                  <a:schemeClr val="tx2">
                    <a:lumMod val="50000"/>
                  </a:schemeClr>
                </a:solidFill>
                <a:sym typeface="+mn-ea"/>
              </a:rPr>
              <a:t>Река Нейва - голубая сказка</a:t>
            </a:r>
          </a:p>
          <a:p>
            <a:pPr marL="342900" lvl="0" indent="-342900" algn="l">
              <a:buFont typeface="Wingdings" charset="0"/>
              <a:buChar char="q"/>
            </a:pPr>
            <a:r>
              <a:rPr lang="ru-RU" altLang="en-US" sz="2800">
                <a:solidFill>
                  <a:schemeClr val="tx2">
                    <a:lumMod val="50000"/>
                  </a:schemeClr>
                </a:solidFill>
                <a:sym typeface="+mn-ea"/>
              </a:rPr>
              <a:t>Соленые озера Урала</a:t>
            </a:r>
          </a:p>
          <a:p>
            <a:pPr marL="342900" lvl="0" indent="-342900" algn="l">
              <a:buFont typeface="Wingdings" charset="0"/>
              <a:buChar char="q"/>
            </a:pPr>
            <a:r>
              <a:rPr lang="ru-RU" altLang="en-US" sz="2800">
                <a:solidFill>
                  <a:schemeClr val="tx2">
                    <a:lumMod val="50000"/>
                  </a:schemeClr>
                </a:solidFill>
                <a:sym typeface="+mn-ea"/>
              </a:rPr>
              <a:t>Сплав по реке Чусовая</a:t>
            </a:r>
          </a:p>
          <a:p>
            <a:pPr lvl="0" algn="l">
              <a:buFont typeface="Wingdings" charset="0"/>
            </a:pPr>
            <a:endParaRPr lang="ru-RU" altLang="en-US" sz="2800">
              <a:solidFill>
                <a:schemeClr val="tx2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5695" y="3429000"/>
            <a:ext cx="6199505" cy="308927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035"/>
            <a:ext cx="791591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рекламное агентство «Аквалюб»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72465" y="1574800"/>
            <a:ext cx="7533005" cy="192278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>
              <a:buFont typeface="Wingdings" charset="0"/>
              <a:buChar char="q"/>
            </a:pPr>
            <a:r>
              <a:rPr lang="ru-RU" altLang="en-US" sz="2800">
                <a:solidFill>
                  <a:schemeClr val="tx2">
                    <a:lumMod val="50000"/>
                  </a:schemeClr>
                </a:solidFill>
                <a:sym typeface="+mn-ea"/>
              </a:rPr>
              <a:t>Река - легенда</a:t>
            </a:r>
          </a:p>
          <a:p>
            <a:pPr marL="342900" lvl="0" indent="-342900" algn="l">
              <a:buFont typeface="Wingdings" charset="0"/>
              <a:buChar char="q"/>
            </a:pPr>
            <a:r>
              <a:rPr lang="ru-RU" altLang="en-US" sz="2800">
                <a:solidFill>
                  <a:schemeClr val="tx2">
                    <a:lumMod val="50000"/>
                  </a:schemeClr>
                </a:solidFill>
                <a:sym typeface="+mn-ea"/>
              </a:rPr>
              <a:t>Река - клад самоцветов</a:t>
            </a:r>
          </a:p>
          <a:p>
            <a:pPr marL="342900" lvl="0" indent="-342900" algn="l">
              <a:buFont typeface="Wingdings" charset="0"/>
              <a:buChar char="q"/>
            </a:pPr>
            <a:r>
              <a:rPr lang="ru-RU" altLang="en-US" sz="2800">
                <a:solidFill>
                  <a:schemeClr val="tx2">
                    <a:lumMod val="50000"/>
                  </a:schemeClr>
                </a:solidFill>
                <a:sym typeface="+mn-ea"/>
              </a:rPr>
              <a:t>Река Нейва и «наскальная живопись»</a:t>
            </a:r>
          </a:p>
          <a:p>
            <a:pPr lvl="0" algn="l">
              <a:buFont typeface="Wingdings" charset="0"/>
            </a:pPr>
            <a:endParaRPr lang="ru-RU" altLang="en-US" sz="2800">
              <a:solidFill>
                <a:schemeClr val="tx2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64030" y="3285490"/>
            <a:ext cx="4854575" cy="325247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334645" y="317500"/>
            <a:ext cx="8048625" cy="5784215"/>
          </a:xfrm>
        </p:spPr>
        <p:txBody>
          <a:bodyPr/>
          <a:lstStyle/>
          <a:p>
            <a:r>
              <a:rPr lang="ru-RU" altLang="en-US" sz="4000"/>
              <a:t>Исследовательский проект </a:t>
            </a:r>
            <a:r>
              <a:rPr lang="ru-RU" altLang="en-US" sz="4000">
                <a:solidFill>
                  <a:srgbClr val="00B0F0"/>
                </a:solidFill>
              </a:rPr>
              <a:t>«Голубое ожерелье Урала»</a:t>
            </a:r>
            <a:r>
              <a:rPr lang="ru-RU" altLang="en-US" sz="4000"/>
              <a:t>- это уникальная возможность показать детям красоту уральской природы, чтобы у них возникло желание охранять и беречь то, что находится рядом с ними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457200" y="1055370"/>
            <a:ext cx="3008630" cy="1304925"/>
          </a:xfrm>
        </p:spPr>
        <p:txBody>
          <a:bodyPr>
            <a:normAutofit/>
          </a:bodyPr>
          <a:lstStyle/>
          <a:p>
            <a:pPr algn="just"/>
            <a:endParaRPr lang="ru-RU" altLang="en-US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7985"/>
            <a:ext cx="7942580" cy="1757045"/>
          </a:xfrm>
        </p:spPr>
        <p:txBody>
          <a:bodyPr>
            <a:normAutofit/>
          </a:bodyPr>
          <a:lstStyle/>
          <a:p>
            <a:pPr algn="just"/>
            <a:r>
              <a:rPr lang="ru-RU" altLang="en-US" sz="2000">
                <a:sym typeface="+mn-ea"/>
              </a:rPr>
              <a:t>Цель: </a:t>
            </a:r>
            <a:r>
              <a:rPr lang="ru-RU" altLang="en-US" sz="2000">
                <a:solidFill>
                  <a:srgbClr val="002060"/>
                </a:solidFill>
                <a:sym typeface="+mn-ea"/>
              </a:rPr>
              <a:t>формирование у детей осознанного, бережного отношения к водным богатствам и развития активной деятельностной позиции по сохранению водных ресурсов своего края</a:t>
            </a:r>
            <a:endParaRPr lang="ru-RU" altLang="en-US" sz="2000">
              <a:solidFill>
                <a:srgbClr val="002060"/>
              </a:solidFill>
            </a:endParaRPr>
          </a:p>
          <a:p>
            <a:pPr algn="just"/>
            <a:endParaRPr lang="ru-RU" altLang="en-US" sz="2000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595" y="2277110"/>
            <a:ext cx="5963920" cy="398970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607695" y="1206500"/>
            <a:ext cx="8080375" cy="4874260"/>
          </a:xfrm>
        </p:spPr>
        <p:txBody>
          <a:bodyPr/>
          <a:lstStyle/>
          <a:p>
            <a:r>
              <a:rPr lang="ru-RU" altLang="en-US" sz="2400"/>
              <a:t>* Обогощать представления детей о водных ресурсах,значении рек и озер в жизни человека,о взаимодействии человека и природы, правилах поведения на водоеме.</a:t>
            </a:r>
          </a:p>
          <a:p>
            <a:r>
              <a:rPr lang="ru-RU" altLang="en-US" sz="2400"/>
              <a:t>*Развивать самостоятельность детей в позновательно-исследовательской деятельности по изучению флоры и фауны</a:t>
            </a:r>
          </a:p>
          <a:p>
            <a:endParaRPr lang="ru-RU" altLang="en-US" sz="2400"/>
          </a:p>
          <a:p>
            <a:r>
              <a:rPr lang="ru-RU" altLang="en-US" sz="2400"/>
              <a:t>* Воспитывать экологическую культуру, бережное отношение к водным ресурсам у детей и взрослых.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8470" y="153670"/>
            <a:ext cx="8001635" cy="878205"/>
          </a:xfrm>
        </p:spPr>
        <p:txBody>
          <a:bodyPr/>
          <a:lstStyle/>
          <a:p>
            <a:pPr algn="ctr"/>
            <a:r>
              <a:rPr lang="ru-RU" altLang="en-US"/>
              <a:t>задачи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204470" y="1854835"/>
            <a:ext cx="8484235" cy="3740785"/>
          </a:xfrm>
        </p:spPr>
        <p:txBody>
          <a:bodyPr/>
          <a:lstStyle/>
          <a:p>
            <a:r>
              <a:rPr lang="ru-RU" altLang="en-US"/>
              <a:t>* Нужно ли беречь и охранять водоемы?</a:t>
            </a:r>
          </a:p>
          <a:p>
            <a:endParaRPr lang="ru-RU" altLang="en-US"/>
          </a:p>
          <a:p>
            <a:r>
              <a:rPr lang="ru-RU" altLang="en-US"/>
              <a:t>* Что было бы если бы не было рек и озер?</a:t>
            </a:r>
          </a:p>
          <a:p>
            <a:endParaRPr lang="ru-RU" altLang="en-US"/>
          </a:p>
          <a:p>
            <a:r>
              <a:rPr lang="ru-RU" altLang="en-US"/>
              <a:t>* Зачем нужна Голубая книга?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3035"/>
            <a:ext cx="8442960" cy="1371600"/>
          </a:xfrm>
        </p:spPr>
        <p:txBody>
          <a:bodyPr/>
          <a:lstStyle/>
          <a:p>
            <a:r>
              <a:rPr lang="ru-RU" altLang="en-US"/>
              <a:t>проблемные вопросы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476250" y="1600200"/>
            <a:ext cx="8211185" cy="4480560"/>
          </a:xfrm>
        </p:spPr>
        <p:txBody>
          <a:bodyPr>
            <a:normAutofit fontScale="90000" lnSpcReduction="20000"/>
          </a:bodyPr>
          <a:lstStyle/>
          <a:p>
            <a:r>
              <a:rPr lang="ru-RU" altLang="en-US"/>
              <a:t>* Дети интерисуются изучением водных ресурсов, организуют поисковую деятельность</a:t>
            </a:r>
          </a:p>
          <a:p>
            <a:r>
              <a:rPr lang="ru-RU" altLang="en-US"/>
              <a:t>*Дети хорошо ориентируются в водных экосистемах</a:t>
            </a:r>
          </a:p>
          <a:p>
            <a:r>
              <a:rPr lang="ru-RU" altLang="en-US"/>
              <a:t>*Дети эмоционально реагируют на мир природы</a:t>
            </a:r>
          </a:p>
          <a:p>
            <a:r>
              <a:rPr lang="ru-RU" altLang="en-US"/>
              <a:t>*Наличие у детей экологических представлений о том,что сохранность водных объектов-обязанность человека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3035"/>
            <a:ext cx="8442960" cy="1371600"/>
          </a:xfrm>
        </p:spPr>
        <p:txBody>
          <a:bodyPr/>
          <a:lstStyle/>
          <a:p>
            <a:r>
              <a:rPr lang="ru-RU" altLang="en-US"/>
              <a:t>планируемый результат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104140" y="1011555"/>
            <a:ext cx="8584565" cy="5676265"/>
          </a:xfrm>
        </p:spPr>
        <p:txBody>
          <a:bodyPr>
            <a:normAutofit fontScale="92500"/>
          </a:bodyPr>
          <a:lstStyle/>
          <a:p>
            <a:r>
              <a:rPr lang="ru-RU" altLang="en-US"/>
              <a:t>- Реки и озера Алапаевского района</a:t>
            </a:r>
          </a:p>
          <a:p>
            <a:r>
              <a:rPr lang="ru-RU" altLang="en-US"/>
              <a:t>- Водные туристические маршруты</a:t>
            </a:r>
          </a:p>
          <a:p>
            <a:r>
              <a:rPr lang="ru-RU" altLang="en-US"/>
              <a:t>- Охрана водных ресурсов</a:t>
            </a:r>
          </a:p>
          <a:p>
            <a:r>
              <a:rPr lang="ru-RU" altLang="en-US"/>
              <a:t>- Голубая книга</a:t>
            </a:r>
          </a:p>
          <a:p>
            <a:r>
              <a:rPr lang="ru-RU" altLang="en-US"/>
              <a:t>- Водные экосистемы:пруд,озеро,болото река</a:t>
            </a:r>
          </a:p>
          <a:p>
            <a:r>
              <a:rPr lang="ru-RU" altLang="en-US"/>
              <a:t>- Река Нейва- голубая сказка</a:t>
            </a:r>
          </a:p>
          <a:p>
            <a:r>
              <a:rPr lang="ru-RU" altLang="en-US"/>
              <a:t>-Правила поведения на водоеме</a:t>
            </a:r>
          </a:p>
          <a:p>
            <a:r>
              <a:rPr lang="ru-RU" altLang="en-US"/>
              <a:t>-Соленые озера Урала</a:t>
            </a:r>
          </a:p>
          <a:p>
            <a:r>
              <a:rPr lang="ru-RU" altLang="en-US"/>
              <a:t>- Гидрологические памятники природы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8470" y="153670"/>
            <a:ext cx="8502015" cy="827405"/>
          </a:xfrm>
        </p:spPr>
        <p:txBody>
          <a:bodyPr/>
          <a:lstStyle/>
          <a:p>
            <a:r>
              <a:rPr lang="ru-RU" altLang="en-US" sz="3200"/>
              <a:t>системная паутинка проекта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391795" y="1023620"/>
            <a:ext cx="8296275" cy="5057140"/>
          </a:xfrm>
        </p:spPr>
        <p:txBody>
          <a:bodyPr>
            <a:normAutofit lnSpcReduction="10000"/>
          </a:bodyPr>
          <a:lstStyle/>
          <a:p>
            <a:r>
              <a:rPr lang="ru-RU" altLang="en-US"/>
              <a:t>* Озеро с целебной грязью в Алапаевском районе?</a:t>
            </a:r>
          </a:p>
          <a:p>
            <a:r>
              <a:rPr lang="ru-RU" altLang="en-US"/>
              <a:t>*Главный герой легенды о реке Нейва?</a:t>
            </a:r>
          </a:p>
          <a:p>
            <a:r>
              <a:rPr lang="ru-RU" altLang="en-US"/>
              <a:t>* Соленые озера Урала, исцелившие больного медведя?</a:t>
            </a:r>
          </a:p>
          <a:p>
            <a:r>
              <a:rPr lang="ru-RU" altLang="en-US"/>
              <a:t>*Река Южного Урала,название которой переводятся с башкирского как «лунная»?</a:t>
            </a:r>
          </a:p>
          <a:p>
            <a:r>
              <a:rPr lang="ru-RU" altLang="en-US"/>
              <a:t>*Древнее название реки Урал?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8470" y="153670"/>
            <a:ext cx="8369935" cy="925195"/>
          </a:xfrm>
        </p:spPr>
        <p:txBody>
          <a:bodyPr/>
          <a:lstStyle/>
          <a:p>
            <a:r>
              <a:rPr lang="ru-RU" altLang="en-US"/>
              <a:t>Кросворд «Голубой урал»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2970"/>
            <a:ext cx="7643192" cy="1116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Голубое ожерелье Урала</a:t>
            </a:r>
          </a:p>
        </p:txBody>
      </p:sp>
      <p:pic>
        <p:nvPicPr>
          <p:cNvPr id="88" name="Рисунок 88" descr="C:\Users\ЮЛЯ\Desktop\экоколобок водные артерии\голубая книга\IMG_3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9650" y="1247140"/>
            <a:ext cx="6835775" cy="513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116840"/>
            <a:ext cx="787400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Моделирование водных экосистем</a:t>
            </a:r>
          </a:p>
        </p:txBody>
      </p:sp>
      <p:pic>
        <p:nvPicPr>
          <p:cNvPr id="117" name="Рисунок 117" descr="C:\Users\ЮЛЯ\Desktop\экоколобок водные артерии\моделирование экосистем\IMG_30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269911">
            <a:off x="788670" y="1814830"/>
            <a:ext cx="3128645" cy="2341245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2" name="Рисунок 112" descr="C:\Users\ЮЛЯ\Desktop\экоколобок водные артерии\моделирование экосистем\IMG_3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375504">
            <a:off x="4792345" y="1631315"/>
            <a:ext cx="3754755" cy="2812415"/>
          </a:xfrm>
          <a:prstGeom prst="ellipse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110" name="Рисунок 110" descr="C:\Users\ЮЛЯ\Desktop\экоколобок водные артерии\моделирование экосистем\IMG_3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1163357">
            <a:off x="2827020" y="4051935"/>
            <a:ext cx="3394075" cy="2610485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324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Главная</vt:lpstr>
      <vt:lpstr>Исследовательский проект «Голубое ожерелье Урала»          разработчик: соколова Я.В.     </vt:lpstr>
      <vt:lpstr>Цель: формирование у детей осознанного, бережного отношения к водным богатствам и развития активной деятельностной позиции по сохранению водных ресурсов своего края </vt:lpstr>
      <vt:lpstr>задачи</vt:lpstr>
      <vt:lpstr>проблемные вопросы</vt:lpstr>
      <vt:lpstr>планируемый результат</vt:lpstr>
      <vt:lpstr>системная паутинка проекта</vt:lpstr>
      <vt:lpstr>Кросворд «Голубой урал»</vt:lpstr>
      <vt:lpstr>Голубое ожерелье Урала</vt:lpstr>
      <vt:lpstr>Моделирование водных экосистем</vt:lpstr>
      <vt:lpstr>создание макета «Красавица нейва»</vt:lpstr>
      <vt:lpstr>книжка- малышка «Капелька»</vt:lpstr>
      <vt:lpstr>мини-плакаты  «Правила поведения на водоеме»</vt:lpstr>
      <vt:lpstr>пазлы  «река нейва в разные  времена года»</vt:lpstr>
      <vt:lpstr>составление коллажа  «как люди речку обидели»</vt:lpstr>
      <vt:lpstr>песочная миниатюра  «Нейва и таватуй»</vt:lpstr>
      <vt:lpstr>фотоколлаж  «реки и озера в жизни человека»</vt:lpstr>
      <vt:lpstr>турфирма  «Голубое ожерелье Урала»</vt:lpstr>
      <vt:lpstr>рекламное агентство «Аквалюб»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28</cp:revision>
  <dcterms:created xsi:type="dcterms:W3CDTF">2017-01-19T04:33:00Z</dcterms:created>
  <dcterms:modified xsi:type="dcterms:W3CDTF">2023-10-16T09:24:33Z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1049-10.1.0.5656</vt:lpwstr>
  </property>
</Properties>
</file>